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</p:sldIdLst>
  <p:sldSz cx="6858000" cy="9906000" type="A4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795"/>
    <a:srgbClr val="733D90"/>
    <a:srgbClr val="723D90"/>
    <a:srgbClr val="EC681B"/>
    <a:srgbClr val="E71F79"/>
    <a:srgbClr val="E7237A"/>
    <a:srgbClr val="44AE4D"/>
    <a:srgbClr val="0470B8"/>
    <a:srgbClr val="053635"/>
    <a:srgbClr val="FAB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62BCD2-65FA-AD00-78A0-453C7771FB75}" v="9" dt="2024-08-20T15:46:20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28" d="100"/>
          <a:sy n="28" d="100"/>
        </p:scale>
        <p:origin x="1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628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 userDrawn="1"/>
        </p:nvSpPr>
        <p:spPr>
          <a:xfrm rot="20897174">
            <a:off x="275995" y="2853537"/>
            <a:ext cx="4205144" cy="127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99"/>
              <a:t>Click to edit headline title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36810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6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0345B-E5A1-5C6A-743F-962D32183BE0}"/>
              </a:ext>
            </a:extLst>
          </p:cNvPr>
          <p:cNvGrpSpPr/>
          <p:nvPr/>
        </p:nvGrpSpPr>
        <p:grpSpPr>
          <a:xfrm>
            <a:off x="177215" y="126964"/>
            <a:ext cx="6238603" cy="2083021"/>
            <a:chOff x="5021918" y="166861"/>
            <a:chExt cx="5132357" cy="17136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2ED45D-E630-B564-9B93-E9C42AB9DE41}"/>
                </a:ext>
              </a:extLst>
            </p:cNvPr>
            <p:cNvSpPr txBox="1"/>
            <p:nvPr/>
          </p:nvSpPr>
          <p:spPr>
            <a:xfrm>
              <a:off x="5505903" y="166861"/>
              <a:ext cx="3913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300"/>
                </a:spcAft>
              </a:pPr>
              <a:r>
                <a:rPr lang="en-GB" sz="2800" b="1" dirty="0">
                  <a:ln w="6350">
                    <a:solidFill>
                      <a:srgbClr val="7030A0"/>
                    </a:solidFill>
                  </a:ln>
                  <a:solidFill>
                    <a:srgbClr val="7030A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strengthening</a:t>
              </a:r>
              <a:r>
                <a:rPr lang="en-GB" sz="2800" b="1" dirty="0">
                  <a:ln w="19050"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5FC3AB-6C5E-5279-F06A-C1650D478C21}"/>
                </a:ext>
              </a:extLst>
            </p:cNvPr>
            <p:cNvSpPr txBox="1"/>
            <p:nvPr/>
          </p:nvSpPr>
          <p:spPr>
            <a:xfrm>
              <a:off x="5174705" y="919421"/>
              <a:ext cx="27670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300"/>
                </a:spcAft>
              </a:pPr>
              <a:r>
                <a:rPr lang="en-GB" sz="2800" b="1" dirty="0">
                  <a:ln w="12700"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Gothic" panose="020B0502020202020204" pitchFamily="34" charset="0"/>
                </a:rPr>
                <a:t>strengthening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96F53E-1EB0-BF71-F0D6-482D23A5073E}"/>
                </a:ext>
              </a:extLst>
            </p:cNvPr>
            <p:cNvSpPr txBox="1"/>
            <p:nvPr/>
          </p:nvSpPr>
          <p:spPr>
            <a:xfrm>
              <a:off x="5021918" y="1234184"/>
              <a:ext cx="4641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300"/>
                </a:spcAft>
              </a:pPr>
              <a:r>
                <a:rPr lang="en-GB" sz="3600" b="1" dirty="0"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communities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BD5A97-07E7-C928-85A5-3326FCA15DC1}"/>
                </a:ext>
              </a:extLst>
            </p:cNvPr>
            <p:cNvSpPr txBox="1"/>
            <p:nvPr/>
          </p:nvSpPr>
          <p:spPr>
            <a:xfrm>
              <a:off x="6240536" y="492060"/>
              <a:ext cx="3913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300"/>
                </a:spcAft>
              </a:pPr>
              <a:r>
                <a:rPr lang="en-GB" sz="3600" b="1" dirty="0">
                  <a:ln w="9525"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families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DC3C07F-E362-DB6E-599F-5F56141C0717}"/>
              </a:ext>
            </a:extLst>
          </p:cNvPr>
          <p:cNvSpPr/>
          <p:nvPr/>
        </p:nvSpPr>
        <p:spPr>
          <a:xfrm>
            <a:off x="4025364" y="3608886"/>
            <a:ext cx="4917086" cy="4917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3DA735-1116-49FA-9A3A-CE63DC850B4E}"/>
              </a:ext>
            </a:extLst>
          </p:cNvPr>
          <p:cNvSpPr txBox="1"/>
          <p:nvPr/>
        </p:nvSpPr>
        <p:spPr>
          <a:xfrm>
            <a:off x="-1660" y="8465336"/>
            <a:ext cx="508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Professionals: find a referral form at https://form.jotform.com/222903517095355</a:t>
            </a:r>
          </a:p>
          <a:p>
            <a:endParaRPr lang="en-GB" b="1" dirty="0">
              <a:solidFill>
                <a:srgbClr val="005488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rgbClr val="00548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E987AD-C039-F091-1DB2-377C6DC0D3DB}"/>
              </a:ext>
            </a:extLst>
          </p:cNvPr>
          <p:cNvSpPr txBox="1"/>
          <p:nvPr/>
        </p:nvSpPr>
        <p:spPr>
          <a:xfrm>
            <a:off x="0" y="6130140"/>
            <a:ext cx="2305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Parents: self-refer </a:t>
            </a: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by scanning </a:t>
            </a: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QR code:</a:t>
            </a:r>
          </a:p>
          <a:p>
            <a:r>
              <a:rPr lang="en-GB" b="1" dirty="0">
                <a:solidFill>
                  <a:srgbClr val="005488"/>
                </a:solidFill>
                <a:latin typeface="Century Gothic" panose="020B0502020202020204" pitchFamily="34" charset="0"/>
              </a:rPr>
              <a:t> </a:t>
            </a:r>
          </a:p>
          <a:p>
            <a:endParaRPr lang="en-GB" b="1" dirty="0">
              <a:solidFill>
                <a:srgbClr val="00548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8177D-E6EE-C057-F6A5-77BD8F4E44FD}"/>
              </a:ext>
            </a:extLst>
          </p:cNvPr>
          <p:cNvSpPr txBox="1"/>
          <p:nvPr/>
        </p:nvSpPr>
        <p:spPr>
          <a:xfrm>
            <a:off x="34340" y="3197626"/>
            <a:ext cx="500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33D90"/>
                </a:solidFill>
                <a:latin typeface="Century Gothic" panose="020B0502020202020204" pitchFamily="34" charset="0"/>
              </a:rPr>
              <a:t>A free, inclusive course to help parents and carers raise happy, confident children, from babies to teens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52F81B-3708-17BF-83C4-18A611932302}"/>
              </a:ext>
            </a:extLst>
          </p:cNvPr>
          <p:cNvSpPr/>
          <p:nvPr/>
        </p:nvSpPr>
        <p:spPr>
          <a:xfrm>
            <a:off x="142182" y="2170560"/>
            <a:ext cx="72000" cy="936000"/>
          </a:xfrm>
          <a:prstGeom prst="roundRect">
            <a:avLst>
              <a:gd name="adj" fmla="val 35037"/>
            </a:avLst>
          </a:prstGeom>
          <a:solidFill>
            <a:srgbClr val="733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0565C-5410-5F2F-5D23-B22A05A0468D}"/>
              </a:ext>
            </a:extLst>
          </p:cNvPr>
          <p:cNvSpPr txBox="1"/>
          <p:nvPr/>
        </p:nvSpPr>
        <p:spPr>
          <a:xfrm>
            <a:off x="240336" y="2115554"/>
            <a:ext cx="661766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Every Thursday from 16th January 2025 for 12 sessions, excluding school holidays. Last session on April 3</a:t>
            </a:r>
            <a:r>
              <a:rPr lang="en-GB" b="1" baseline="30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rd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9.30am to 12pm, Settlement Site, Ducie Road, BS5 0AX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BB6256-55D9-7C24-FC92-DCECCABCE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0" y="7004105"/>
            <a:ext cx="1520337" cy="1520337"/>
          </a:xfrm>
          <a:prstGeom prst="rect">
            <a:avLst/>
          </a:prstGeom>
        </p:spPr>
      </p:pic>
      <p:pic>
        <p:nvPicPr>
          <p:cNvPr id="25" name="Picture 24" descr="A person and children dancing&#10;&#10;Description automatically generated with medium confidence">
            <a:extLst>
              <a:ext uri="{FF2B5EF4-FFF2-40B4-BE49-F238E27FC236}">
                <a16:creationId xmlns:a16="http://schemas.microsoft.com/office/drawing/2014/main" id="{EFAFA2C1-DC99-FAE4-D665-C6C37A461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2" t="4753" r="34968" b="60190"/>
          <a:stretch/>
        </p:blipFill>
        <p:spPr>
          <a:xfrm>
            <a:off x="4273159" y="3891059"/>
            <a:ext cx="3918711" cy="4385280"/>
          </a:xfrm>
          <a:custGeom>
            <a:avLst/>
            <a:gdLst>
              <a:gd name="connsiteX0" fmla="*/ 1038106 w 2301100"/>
              <a:gd name="connsiteY0" fmla="*/ 0 h 2575074"/>
              <a:gd name="connsiteX1" fmla="*/ 2299485 w 2301100"/>
              <a:gd name="connsiteY1" fmla="*/ 1028053 h 2575074"/>
              <a:gd name="connsiteX2" fmla="*/ 2301100 w 2301100"/>
              <a:gd name="connsiteY2" fmla="*/ 1038635 h 2575074"/>
              <a:gd name="connsiteX3" fmla="*/ 2301100 w 2301100"/>
              <a:gd name="connsiteY3" fmla="*/ 1536439 h 2575074"/>
              <a:gd name="connsiteX4" fmla="*/ 2299485 w 2301100"/>
              <a:gd name="connsiteY4" fmla="*/ 1547021 h 2575074"/>
              <a:gd name="connsiteX5" fmla="*/ 1038106 w 2301100"/>
              <a:gd name="connsiteY5" fmla="*/ 2575074 h 2575074"/>
              <a:gd name="connsiteX6" fmla="*/ 44580 w 2301100"/>
              <a:gd name="connsiteY6" fmla="*/ 2106530 h 2575074"/>
              <a:gd name="connsiteX7" fmla="*/ 0 w 2301100"/>
              <a:gd name="connsiteY7" fmla="*/ 2046914 h 2575074"/>
              <a:gd name="connsiteX8" fmla="*/ 0 w 2301100"/>
              <a:gd name="connsiteY8" fmla="*/ 528160 h 2575074"/>
              <a:gd name="connsiteX9" fmla="*/ 44580 w 2301100"/>
              <a:gd name="connsiteY9" fmla="*/ 468544 h 2575074"/>
              <a:gd name="connsiteX10" fmla="*/ 1038106 w 2301100"/>
              <a:gd name="connsiteY10" fmla="*/ 0 h 257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1100" h="2575074">
                <a:moveTo>
                  <a:pt x="1038106" y="0"/>
                </a:moveTo>
                <a:cubicBezTo>
                  <a:pt x="1660307" y="0"/>
                  <a:pt x="2179427" y="441345"/>
                  <a:pt x="2299485" y="1028053"/>
                </a:cubicBezTo>
                <a:lnTo>
                  <a:pt x="2301100" y="1038635"/>
                </a:lnTo>
                <a:lnTo>
                  <a:pt x="2301100" y="1536439"/>
                </a:lnTo>
                <a:lnTo>
                  <a:pt x="2299485" y="1547021"/>
                </a:lnTo>
                <a:cubicBezTo>
                  <a:pt x="2179427" y="2133730"/>
                  <a:pt x="1660307" y="2575074"/>
                  <a:pt x="1038106" y="2575074"/>
                </a:cubicBezTo>
                <a:cubicBezTo>
                  <a:pt x="638120" y="2575074"/>
                  <a:pt x="280733" y="2392682"/>
                  <a:pt x="44580" y="2106530"/>
                </a:cubicBezTo>
                <a:lnTo>
                  <a:pt x="0" y="2046914"/>
                </a:lnTo>
                <a:lnTo>
                  <a:pt x="0" y="528160"/>
                </a:lnTo>
                <a:lnTo>
                  <a:pt x="44580" y="468544"/>
                </a:lnTo>
                <a:cubicBezTo>
                  <a:pt x="280733" y="182393"/>
                  <a:pt x="638120" y="0"/>
                  <a:pt x="1038106" y="0"/>
                </a:cubicBezTo>
                <a:close/>
              </a:path>
            </a:pathLst>
          </a:cu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4A91CCA-F2E5-4381-10B8-C454CC16E857}"/>
              </a:ext>
            </a:extLst>
          </p:cNvPr>
          <p:cNvSpPr txBox="1"/>
          <p:nvPr/>
        </p:nvSpPr>
        <p:spPr>
          <a:xfrm>
            <a:off x="-17245" y="4853423"/>
            <a:ext cx="3918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33D90"/>
                </a:solidFill>
                <a:latin typeface="Century Gothic" panose="020B0502020202020204" pitchFamily="34" charset="0"/>
              </a:rPr>
              <a:t>“Really valuable course. I have seen genuine changes in my family. I’m very grateful and hopeful for the future”</a:t>
            </a:r>
            <a:r>
              <a:rPr lang="en-GB" b="1" dirty="0">
                <a:solidFill>
                  <a:srgbClr val="005488"/>
                </a:solidFill>
                <a:latin typeface="Century Gothic" panose="020B0502020202020204" pitchFamily="34" charset="0"/>
              </a:rPr>
              <a:t> </a:t>
            </a:r>
          </a:p>
          <a:p>
            <a:endParaRPr lang="en-GB" b="1" dirty="0">
              <a:solidFill>
                <a:srgbClr val="00548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AF589E-BCCA-7839-5D0E-AA5B12A221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4788" y="3251880"/>
            <a:ext cx="5733309" cy="5733309"/>
          </a:xfrm>
          <a:prstGeom prst="ellipse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91DE98D-387F-67C6-3D9D-6D304CAD2BDE}"/>
              </a:ext>
            </a:extLst>
          </p:cNvPr>
          <p:cNvGrpSpPr/>
          <p:nvPr/>
        </p:nvGrpSpPr>
        <p:grpSpPr>
          <a:xfrm>
            <a:off x="2001709" y="5716378"/>
            <a:ext cx="2734775" cy="2789570"/>
            <a:chOff x="1267818" y="6800838"/>
            <a:chExt cx="2734775" cy="2789570"/>
          </a:xfrm>
        </p:grpSpPr>
        <p:pic>
          <p:nvPicPr>
            <p:cNvPr id="5" name="Picture 4" descr="Shape, circle&#10;&#10;Description automatically generated">
              <a:extLst>
                <a:ext uri="{FF2B5EF4-FFF2-40B4-BE49-F238E27FC236}">
                  <a16:creationId xmlns:a16="http://schemas.microsoft.com/office/drawing/2014/main" id="{6FC2DAAD-59B5-ED46-AC98-4F48B724C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818" y="6800838"/>
              <a:ext cx="2734775" cy="27895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4E6AA2-6383-2AE0-DD4D-548DD2659FB2}"/>
                </a:ext>
              </a:extLst>
            </p:cNvPr>
            <p:cNvSpPr txBox="1"/>
            <p:nvPr/>
          </p:nvSpPr>
          <p:spPr>
            <a:xfrm>
              <a:off x="1571750" y="7355972"/>
              <a:ext cx="2126909" cy="147732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Century Gothic"/>
                </a:rPr>
                <a:t>For more information or to book, call Sally on 0117 3041400 extension 155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777073-95E3-8655-9CFC-5F31E0C88D02}"/>
              </a:ext>
            </a:extLst>
          </p:cNvPr>
          <p:cNvCxnSpPr/>
          <p:nvPr/>
        </p:nvCxnSpPr>
        <p:spPr>
          <a:xfrm>
            <a:off x="-378691" y="9125740"/>
            <a:ext cx="9023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4EFE5E8-0028-DCE3-A8BF-913B2CEC0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" y="9209584"/>
            <a:ext cx="851001" cy="658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C67CF-33EF-1975-F2F0-ABFAF7A6F679}"/>
              </a:ext>
            </a:extLst>
          </p:cNvPr>
          <p:cNvSpPr txBox="1"/>
          <p:nvPr/>
        </p:nvSpPr>
        <p:spPr>
          <a:xfrm>
            <a:off x="850400" y="9147418"/>
            <a:ext cx="5807579" cy="6078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1050" b="1" u="none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www.wellspringsettlement.org.uk</a:t>
            </a:r>
            <a:r>
              <a:rPr lang="en-GB" sz="1050" b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info@wsb.org.uk</a:t>
            </a:r>
          </a:p>
          <a:p>
            <a:pPr>
              <a:spcAft>
                <a:spcPts val="300"/>
              </a:spcAft>
            </a:pPr>
            <a:r>
              <a:rPr lang="en-GB" sz="900" b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/>
                <a:ea typeface="Calibri"/>
                <a:cs typeface="Times New Roman"/>
              </a:rPr>
              <a:t>Settlement Site, 43 Ducie Road, BS5 0AX - </a:t>
            </a:r>
            <a:r>
              <a:rPr lang="en-GB" sz="900" b="1" u="none" dirty="0">
                <a:solidFill>
                  <a:schemeClr val="accent1">
                    <a:lumMod val="50000"/>
                  </a:schemeClr>
                </a:solidFill>
                <a:effectLst/>
                <a:latin typeface="Century Gothic"/>
                <a:ea typeface="Calibri"/>
                <a:cs typeface="Times New Roman"/>
              </a:rPr>
              <a:t>0117 </a:t>
            </a:r>
            <a:r>
              <a:rPr lang="en-GB" sz="900" b="1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Calibri"/>
                <a:cs typeface="Times New Roman"/>
              </a:rPr>
              <a:t>3041400 </a:t>
            </a:r>
            <a:endParaRPr lang="en-GB" sz="900" b="1" u="none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en-GB" sz="900" b="1" u="none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Wellspring Site, Beam Street, BS5 9QY - 0117 304 1400</a:t>
            </a:r>
            <a:endParaRPr lang="en-GB" sz="600" dirty="0">
              <a:solidFill>
                <a:srgbClr val="00548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024CE-1EF8-8C6D-FA2B-54F75C40F7E0}"/>
              </a:ext>
            </a:extLst>
          </p:cNvPr>
          <p:cNvSpPr txBox="1"/>
          <p:nvPr/>
        </p:nvSpPr>
        <p:spPr>
          <a:xfrm>
            <a:off x="850400" y="9721334"/>
            <a:ext cx="46833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en-GB" sz="600" b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company limited by guarantee, registered in England and Wales (05031499) and a registered charity (1103139)</a:t>
            </a:r>
            <a:endParaRPr lang="en-GB" sz="600" dirty="0">
              <a:solidFill>
                <a:srgbClr val="00548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5A3D44-8671-0CC7-656B-84BA519E402B}"/>
              </a:ext>
            </a:extLst>
          </p:cNvPr>
          <p:cNvSpPr txBox="1"/>
          <p:nvPr/>
        </p:nvSpPr>
        <p:spPr>
          <a:xfrm>
            <a:off x="34340" y="4191122"/>
            <a:ext cx="433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FREE CRECHE SPACES AVAILABLE, BOOK NOW!</a:t>
            </a:r>
          </a:p>
        </p:txBody>
      </p:sp>
      <p:pic>
        <p:nvPicPr>
          <p:cNvPr id="6" name="Picture 5" descr="A purple circle with white outline and a heart&#10;&#10;Description automatically generated">
            <a:extLst>
              <a:ext uri="{FF2B5EF4-FFF2-40B4-BE49-F238E27FC236}">
                <a16:creationId xmlns:a16="http://schemas.microsoft.com/office/drawing/2014/main" id="{B96DEAAC-7077-60F0-B58B-640C3FC49E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47" y="120601"/>
            <a:ext cx="1849187" cy="18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77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9BE9A42BB3D94AB53BD54E0B2B6FD7" ma:contentTypeVersion="19" ma:contentTypeDescription="Create a new document." ma:contentTypeScope="" ma:versionID="c22ce9e1a3cd139ebb4c91dcf362d856">
  <xsd:schema xmlns:xsd="http://www.w3.org/2001/XMLSchema" xmlns:xs="http://www.w3.org/2001/XMLSchema" xmlns:p="http://schemas.microsoft.com/office/2006/metadata/properties" xmlns:ns2="46049fc3-7978-4d07-a487-a1bc6b334f96" xmlns:ns3="97332bd7-8b21-40d9-a206-908f62e5ef9e" targetNamespace="http://schemas.microsoft.com/office/2006/metadata/properties" ma:root="true" ma:fieldsID="ef71e827b2444077a91922b4c4ddd1d5" ns2:_="" ns3:_="">
    <xsd:import namespace="46049fc3-7978-4d07-a487-a1bc6b334f96"/>
    <xsd:import namespace="97332bd7-8b21-40d9-a206-908f62e5e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49fc3-7978-4d07-a487-a1bc6b334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6638f1c-9268-4f02-9c33-9f16a23af9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32bd7-8b21-40d9-a206-908f62e5ef9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d5037c-a412-4957-a1d0-e31c85042c28}" ma:internalName="TaxCatchAll" ma:showField="CatchAllData" ma:web="97332bd7-8b21-40d9-a206-908f62e5e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049fc3-7978-4d07-a487-a1bc6b334f96">
      <Terms xmlns="http://schemas.microsoft.com/office/infopath/2007/PartnerControls"/>
    </lcf76f155ced4ddcb4097134ff3c332f>
    <_Flow_SignoffStatus xmlns="46049fc3-7978-4d07-a487-a1bc6b334f96" xsi:nil="true"/>
    <TaxCatchAll xmlns="97332bd7-8b21-40d9-a206-908f62e5ef9e" xsi:nil="true"/>
    <SharedWithUsers xmlns="97332bd7-8b21-40d9-a206-908f62e5ef9e">
      <UserInfo>
        <DisplayName>Elaine Martin</DisplayName>
        <AccountId>44</AccountId>
        <AccountType/>
      </UserInfo>
      <UserInfo>
        <DisplayName>Haylee Cowley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B534C4-58C2-4E22-8950-5A3DE1BC31BF}">
  <ds:schemaRefs>
    <ds:schemaRef ds:uri="46049fc3-7978-4d07-a487-a1bc6b334f96"/>
    <ds:schemaRef ds:uri="97332bd7-8b21-40d9-a206-908f62e5ef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8779222-D648-49A0-9938-8D7B5E27A664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6049fc3-7978-4d07-a487-a1bc6b334f96"/>
    <ds:schemaRef ds:uri="http://schemas.openxmlformats.org/package/2006/metadata/core-properties"/>
    <ds:schemaRef ds:uri="http://purl.org/dc/terms/"/>
    <ds:schemaRef ds:uri="97332bd7-8b21-40d9-a206-908f62e5ef9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BB8BD1-44F7-4BC0-BE77-F87D952B9B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7157</TotalTime>
  <Words>186</Words>
  <Application>Microsoft Office PowerPoint</Application>
  <PresentationFormat>A4 Paper (210x297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Pascoe</dc:creator>
  <cp:lastModifiedBy>Yvonne Young</cp:lastModifiedBy>
  <cp:revision>79</cp:revision>
  <cp:lastPrinted>2018-08-01T08:10:08Z</cp:lastPrinted>
  <dcterms:created xsi:type="dcterms:W3CDTF">2017-04-24T09:44:30Z</dcterms:created>
  <dcterms:modified xsi:type="dcterms:W3CDTF">2024-12-04T13:59:22Z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0x010100ED9BE9A42BB3D94AB53BD54E0B2B6FD7</vt:lpwstr>
  </property>
  <property fmtid="{D5CDD505-2E9C-101B-9397-08002B2CF9AE}" pid="3" name="MediaServiceImageTags">
    <vt:lpwstr/>
  </property>
</Properties>
</file>